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56" r:id="rId3"/>
    <p:sldId id="264" r:id="rId4"/>
    <p:sldId id="259" r:id="rId5"/>
    <p:sldId id="257" r:id="rId6"/>
    <p:sldId id="258" r:id="rId7"/>
    <p:sldId id="260" r:id="rId8"/>
    <p:sldId id="261" r:id="rId9"/>
    <p:sldId id="265" r:id="rId10"/>
    <p:sldId id="26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6187" autoAdjust="0"/>
  </p:normalViewPr>
  <p:slideViewPr>
    <p:cSldViewPr snapToGrid="0">
      <p:cViewPr varScale="1">
        <p:scale>
          <a:sx n="101" d="100"/>
          <a:sy n="101" d="100"/>
        </p:scale>
        <p:origin x="126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Aoi29FJc6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fants-terribles.fr/hong-kong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err="1" smtClean="0"/>
              <a:t>Théâtre</a:t>
            </a:r>
            <a:r>
              <a:rPr lang="en-GB" sz="6600" dirty="0" smtClean="0"/>
              <a:t> </a:t>
            </a:r>
            <a:endParaRPr lang="en-GB" sz="6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6759" y="1935921"/>
            <a:ext cx="3247832" cy="4785873"/>
          </a:xfrm>
        </p:spPr>
      </p:pic>
    </p:spTree>
    <p:extLst>
      <p:ext uri="{BB962C8B-B14F-4D97-AF65-F5344CB8AC3E}">
        <p14:creationId xmlns:p14="http://schemas.microsoft.com/office/powerpoint/2010/main" val="397007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B0F0"/>
                </a:solidFill>
              </a:rPr>
              <a:t>Création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graPHique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Créer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affiche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théâtre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88" y="1272760"/>
            <a:ext cx="2206043" cy="19276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675" y="1825802"/>
            <a:ext cx="3088370" cy="4509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9990" y="1405110"/>
            <a:ext cx="2539488" cy="3590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349" y="1825802"/>
            <a:ext cx="3174375" cy="4784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Rencontre, </a:t>
            </a:r>
            <a:r>
              <a:rPr lang="en-US" dirty="0" err="1" smtClean="0">
                <a:solidFill>
                  <a:srgbClr val="FF0000"/>
                </a:solidFill>
              </a:rPr>
              <a:t>audace</a:t>
            </a:r>
            <a:r>
              <a:rPr lang="en-US" dirty="0" smtClean="0">
                <a:solidFill>
                  <a:srgbClr val="FF0000"/>
                </a:solidFill>
              </a:rPr>
              <a:t>, exigence, </a:t>
            </a:r>
            <a:r>
              <a:rPr lang="en-US" smtClean="0">
                <a:solidFill>
                  <a:srgbClr val="FF0000"/>
                </a:solidFill>
              </a:rPr>
              <a:t>creativité 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www.youtube.com/watch?v=XAoi29FJc6g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668" y="722313"/>
            <a:ext cx="9447381" cy="2468562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rgbClr val="00B050"/>
                </a:solidFill>
              </a:rPr>
              <a:t>jouer</a:t>
            </a:r>
            <a:r>
              <a:rPr lang="en-GB" dirty="0" smtClean="0">
                <a:solidFill>
                  <a:srgbClr val="00B050"/>
                </a:solidFill>
              </a:rPr>
              <a:t/>
            </a:r>
            <a:br>
              <a:rPr lang="en-GB" dirty="0" smtClean="0">
                <a:solidFill>
                  <a:srgbClr val="00B050"/>
                </a:solidFill>
              </a:rPr>
            </a:br>
            <a:r>
              <a:rPr lang="en-GB" dirty="0" smtClean="0">
                <a:solidFill>
                  <a:srgbClr val="00B050"/>
                </a:solidFill>
              </a:rPr>
              <a:t>en </a:t>
            </a:r>
            <a:r>
              <a:rPr lang="en-GB" dirty="0" err="1" smtClean="0">
                <a:solidFill>
                  <a:srgbClr val="00B050"/>
                </a:solidFill>
              </a:rPr>
              <a:t>toute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liberté</a:t>
            </a:r>
            <a:r>
              <a:rPr lang="en-GB" dirty="0" smtClean="0">
                <a:solidFill>
                  <a:srgbClr val="00B050"/>
                </a:solidFill>
              </a:rPr>
              <a:t/>
            </a:r>
            <a:br>
              <a:rPr lang="en-GB" dirty="0" smtClean="0">
                <a:solidFill>
                  <a:srgbClr val="00B050"/>
                </a:solidFill>
              </a:rPr>
            </a:br>
            <a:r>
              <a:rPr lang="en-GB" sz="1800" dirty="0" smtClean="0">
                <a:solidFill>
                  <a:srgbClr val="00B050"/>
                </a:solidFill>
              </a:rPr>
              <a:t>- </a:t>
            </a:r>
            <a:r>
              <a:rPr lang="en-GB" sz="1800" dirty="0" err="1" smtClean="0">
                <a:solidFill>
                  <a:srgbClr val="00B050"/>
                </a:solidFill>
              </a:rPr>
              <a:t>Développer</a:t>
            </a:r>
            <a:r>
              <a:rPr lang="en-GB" sz="1800" dirty="0" smtClean="0">
                <a:solidFill>
                  <a:srgbClr val="00B050"/>
                </a:solidFill>
              </a:rPr>
              <a:t> la </a:t>
            </a:r>
            <a:r>
              <a:rPr lang="en-GB" sz="1800" dirty="0" err="1" smtClean="0">
                <a:solidFill>
                  <a:srgbClr val="00B050"/>
                </a:solidFill>
              </a:rPr>
              <a:t>confiance</a:t>
            </a:r>
            <a:r>
              <a:rPr lang="en-GB" sz="1800" dirty="0" smtClean="0">
                <a:solidFill>
                  <a:srgbClr val="00B050"/>
                </a:solidFill>
              </a:rPr>
              <a:t> en </a:t>
            </a:r>
            <a:r>
              <a:rPr lang="en-GB" sz="1800" dirty="0" err="1" smtClean="0">
                <a:solidFill>
                  <a:srgbClr val="00B050"/>
                </a:solidFill>
              </a:rPr>
              <a:t>soi</a:t>
            </a:r>
            <a:r>
              <a:rPr lang="en-GB" sz="1800" dirty="0">
                <a:solidFill>
                  <a:srgbClr val="00B050"/>
                </a:solidFill>
              </a:rPr>
              <a:t/>
            </a:r>
            <a:br>
              <a:rPr lang="en-GB" sz="1800" dirty="0">
                <a:solidFill>
                  <a:srgbClr val="00B050"/>
                </a:solidFill>
              </a:rPr>
            </a:br>
            <a:r>
              <a:rPr lang="en-GB" sz="1800" dirty="0" smtClean="0">
                <a:solidFill>
                  <a:srgbClr val="00B050"/>
                </a:solidFill>
              </a:rPr>
              <a:t>- Savoir </a:t>
            </a:r>
            <a:r>
              <a:rPr lang="en-GB" sz="1800" dirty="0" err="1" smtClean="0">
                <a:solidFill>
                  <a:srgbClr val="00B050"/>
                </a:solidFill>
              </a:rPr>
              <a:t>jouer</a:t>
            </a:r>
            <a:r>
              <a:rPr lang="en-GB" sz="1800" dirty="0" smtClean="0">
                <a:solidFill>
                  <a:srgbClr val="00B050"/>
                </a:solidFill>
              </a:rPr>
              <a:t> avec son </a:t>
            </a:r>
            <a:r>
              <a:rPr lang="en-GB" sz="1800" dirty="0" err="1" smtClean="0">
                <a:solidFill>
                  <a:srgbClr val="00B050"/>
                </a:solidFill>
              </a:rPr>
              <a:t>ou</a:t>
            </a:r>
            <a:r>
              <a:rPr lang="en-GB" sz="1800" dirty="0" smtClean="0">
                <a:solidFill>
                  <a:srgbClr val="00B050"/>
                </a:solidFill>
              </a:rPr>
              <a:t> </a:t>
            </a:r>
            <a:r>
              <a:rPr lang="en-GB" sz="1800" dirty="0" err="1" smtClean="0">
                <a:solidFill>
                  <a:srgbClr val="00B050"/>
                </a:solidFill>
              </a:rPr>
              <a:t>ses</a:t>
            </a:r>
            <a:r>
              <a:rPr lang="en-GB" sz="1800" dirty="0" smtClean="0">
                <a:solidFill>
                  <a:srgbClr val="00B050"/>
                </a:solidFill>
              </a:rPr>
              <a:t> </a:t>
            </a:r>
            <a:r>
              <a:rPr lang="en-GB" sz="1800" dirty="0" err="1" smtClean="0">
                <a:solidFill>
                  <a:srgbClr val="00B050"/>
                </a:solidFill>
              </a:rPr>
              <a:t>partenaires</a:t>
            </a:r>
            <a:r>
              <a:rPr lang="en-GB" sz="1800" dirty="0" smtClean="0">
                <a:solidFill>
                  <a:srgbClr val="00B050"/>
                </a:solidFill>
              </a:rPr>
              <a:t/>
            </a:r>
            <a:br>
              <a:rPr lang="en-GB" sz="1800" dirty="0" smtClean="0">
                <a:solidFill>
                  <a:srgbClr val="00B050"/>
                </a:solidFill>
              </a:rPr>
            </a:br>
            <a:r>
              <a:rPr lang="en-GB" sz="1800" dirty="0" smtClean="0">
                <a:solidFill>
                  <a:srgbClr val="00B050"/>
                </a:solidFill>
              </a:rPr>
              <a:t>- Ne pas </a:t>
            </a:r>
            <a:r>
              <a:rPr lang="en-GB" sz="1800" dirty="0" err="1" smtClean="0">
                <a:solidFill>
                  <a:srgbClr val="00B050"/>
                </a:solidFill>
              </a:rPr>
              <a:t>juger</a:t>
            </a:r>
            <a:r>
              <a:rPr lang="en-GB" sz="1800" dirty="0" smtClean="0">
                <a:solidFill>
                  <a:srgbClr val="00B050"/>
                </a:solidFill>
              </a:rPr>
              <a:t> </a:t>
            </a:r>
            <a:r>
              <a:rPr lang="en-GB" sz="1800" dirty="0" err="1" smtClean="0">
                <a:solidFill>
                  <a:srgbClr val="00B050"/>
                </a:solidFill>
              </a:rPr>
              <a:t>ni</a:t>
            </a:r>
            <a:r>
              <a:rPr lang="en-GB" sz="1800" dirty="0" smtClean="0">
                <a:solidFill>
                  <a:srgbClr val="00B050"/>
                </a:solidFill>
              </a:rPr>
              <a:t> se </a:t>
            </a:r>
            <a:r>
              <a:rPr lang="en-GB" sz="1800" dirty="0" err="1" smtClean="0">
                <a:solidFill>
                  <a:srgbClr val="00B050"/>
                </a:solidFill>
              </a:rPr>
              <a:t>juger</a:t>
            </a:r>
            <a:r>
              <a:rPr lang="en-GB" sz="1800" dirty="0" smtClean="0">
                <a:solidFill>
                  <a:srgbClr val="00B050"/>
                </a:solidFill>
              </a:rPr>
              <a:t> </a:t>
            </a:r>
            <a:br>
              <a:rPr lang="en-GB" sz="1800" dirty="0" smtClean="0">
                <a:solidFill>
                  <a:srgbClr val="00B050"/>
                </a:solidFill>
              </a:rPr>
            </a:br>
            <a:r>
              <a:rPr lang="en-GB" sz="1800" dirty="0" smtClean="0">
                <a:solidFill>
                  <a:srgbClr val="00B050"/>
                </a:solidFill>
              </a:rPr>
              <a:t/>
            </a:r>
            <a:br>
              <a:rPr lang="en-GB" sz="1800" dirty="0" smtClean="0">
                <a:solidFill>
                  <a:srgbClr val="00B050"/>
                </a:solidFill>
              </a:rPr>
            </a:br>
            <a:r>
              <a:rPr lang="en-GB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en-GB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en-GB" sz="1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875" y="2533732"/>
            <a:ext cx="3998721" cy="407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8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6600"/>
                </a:solidFill>
              </a:rPr>
              <a:t>Je </a:t>
            </a:r>
            <a:r>
              <a:rPr lang="en-GB" dirty="0" err="1" smtClean="0">
                <a:solidFill>
                  <a:srgbClr val="FF6600"/>
                </a:solidFill>
              </a:rPr>
              <a:t>fais</a:t>
            </a:r>
            <a:r>
              <a:rPr lang="en-GB" dirty="0" smtClean="0">
                <a:solidFill>
                  <a:srgbClr val="FF6600"/>
                </a:solidFill>
              </a:rPr>
              <a:t> </a:t>
            </a:r>
            <a:r>
              <a:rPr lang="en-GB" dirty="0" err="1" smtClean="0">
                <a:solidFill>
                  <a:srgbClr val="FF6600"/>
                </a:solidFill>
              </a:rPr>
              <a:t>partie</a:t>
            </a:r>
            <a:r>
              <a:rPr lang="en-GB" dirty="0" smtClean="0">
                <a:solidFill>
                  <a:srgbClr val="FF6600"/>
                </a:solidFill>
              </a:rPr>
              <a:t> </a:t>
            </a:r>
            <a:r>
              <a:rPr lang="en-GB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d’un festival</a:t>
            </a:r>
            <a:r>
              <a:rPr lang="en-GB" dirty="0" smtClean="0">
                <a:solidFill>
                  <a:srgbClr val="FFC000"/>
                </a:solidFill>
              </a:rPr>
              <a:t>/je </a:t>
            </a:r>
            <a:r>
              <a:rPr lang="en-GB" dirty="0" err="1" smtClean="0">
                <a:solidFill>
                  <a:srgbClr val="FFC000"/>
                </a:solidFill>
              </a:rPr>
              <a:t>participe</a:t>
            </a:r>
            <a:r>
              <a:rPr lang="en-GB" dirty="0" smtClean="0">
                <a:solidFill>
                  <a:srgbClr val="FFC000"/>
                </a:solidFill>
              </a:rPr>
              <a:t> au prix des </a:t>
            </a:r>
            <a:r>
              <a:rPr lang="en-GB" dirty="0" err="1" smtClean="0">
                <a:solidFill>
                  <a:srgbClr val="FFC000"/>
                </a:solidFill>
              </a:rPr>
              <a:t>lycéens</a:t>
            </a:r>
            <a:r>
              <a:rPr lang="en-GB" dirty="0" smtClean="0">
                <a:solidFill>
                  <a:srgbClr val="FFC000"/>
                </a:solidFill>
              </a:rPr>
              <a:t> </a:t>
            </a:r>
            <a:r>
              <a:rPr lang="en-GB" dirty="0" err="1" smtClean="0">
                <a:solidFill>
                  <a:srgbClr val="FFC000"/>
                </a:solidFill>
              </a:rPr>
              <a:t>dans</a:t>
            </a:r>
            <a:r>
              <a:rPr lang="en-GB" dirty="0" smtClean="0">
                <a:solidFill>
                  <a:srgbClr val="FFC000"/>
                </a:solidFill>
              </a:rPr>
              <a:t> le cadre du </a:t>
            </a:r>
            <a:br>
              <a:rPr lang="en-GB" dirty="0" smtClean="0">
                <a:solidFill>
                  <a:srgbClr val="FFC000"/>
                </a:solidFill>
              </a:rPr>
            </a:br>
            <a:r>
              <a:rPr lang="en-GB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HK</a:t>
            </a:r>
            <a:r>
              <a:rPr lang="en-GB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GB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French </a:t>
            </a:r>
            <a:r>
              <a:rPr lang="en-GB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Theater</a:t>
            </a:r>
            <a:r>
              <a:rPr lang="en-GB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Festival</a:t>
            </a:r>
            <a:r>
              <a:rPr lang="en-GB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:</a:t>
            </a:r>
            <a:endParaRPr lang="en-GB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473968" y="3244334"/>
            <a:ext cx="5244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www.enfants-terribles.fr/hong-kong.html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82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Je </a:t>
            </a:r>
            <a:r>
              <a:rPr lang="en-GB" dirty="0" err="1" smtClean="0">
                <a:solidFill>
                  <a:srgbClr val="FF0000"/>
                </a:solidFill>
              </a:rPr>
              <a:t>participe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À</a:t>
            </a:r>
            <a:r>
              <a:rPr lang="en-GB" dirty="0" smtClean="0">
                <a:solidFill>
                  <a:srgbClr val="FF0000"/>
                </a:solidFill>
              </a:rPr>
              <a:t> des </a:t>
            </a:r>
            <a:r>
              <a:rPr lang="en-GB" dirty="0" err="1">
                <a:solidFill>
                  <a:srgbClr val="FF0000"/>
                </a:solidFill>
              </a:rPr>
              <a:t>É</a:t>
            </a:r>
            <a:r>
              <a:rPr lang="en-GB" dirty="0" err="1" smtClean="0">
                <a:solidFill>
                  <a:srgbClr val="FF0000"/>
                </a:solidFill>
              </a:rPr>
              <a:t>changes</a:t>
            </a:r>
            <a:r>
              <a:rPr lang="en-GB" dirty="0" smtClean="0">
                <a:solidFill>
                  <a:srgbClr val="FF0000"/>
                </a:solidFill>
              </a:rPr>
              <a:t> avec les ateliers </a:t>
            </a:r>
            <a:r>
              <a:rPr lang="en-GB" dirty="0" err="1" smtClean="0">
                <a:solidFill>
                  <a:srgbClr val="FF0000"/>
                </a:solidFill>
              </a:rPr>
              <a:t>thÉÂtre</a:t>
            </a:r>
            <a:r>
              <a:rPr lang="en-GB" dirty="0" smtClean="0">
                <a:solidFill>
                  <a:srgbClr val="FF0000"/>
                </a:solidFill>
              </a:rPr>
              <a:t> des </a:t>
            </a:r>
            <a:r>
              <a:rPr lang="en-GB" dirty="0" err="1" smtClean="0">
                <a:solidFill>
                  <a:srgbClr val="FF0000"/>
                </a:solidFill>
              </a:rPr>
              <a:t>autres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lycÉes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d’Asie</a:t>
            </a:r>
            <a:r>
              <a:rPr lang="en-GB" dirty="0" smtClean="0">
                <a:solidFill>
                  <a:srgbClr val="FF0000"/>
                </a:solidFill>
              </a:rPr>
              <a:t>: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Ateliers </a:t>
            </a:r>
            <a:r>
              <a:rPr lang="en-GB" sz="22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d’improvisation</a:t>
            </a:r>
            <a:r>
              <a:rPr lang="en-GB" sz="2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2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animés</a:t>
            </a:r>
            <a:r>
              <a:rPr lang="en-GB" sz="2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par des </a:t>
            </a:r>
            <a:r>
              <a:rPr lang="en-GB" sz="22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professionnels</a:t>
            </a:r>
            <a:r>
              <a:rPr lang="en-GB" sz="2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(</a:t>
            </a:r>
            <a:r>
              <a:rPr lang="en-GB" sz="22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matchs</a:t>
            </a:r>
            <a:r>
              <a:rPr lang="en-GB" sz="2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2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d’improvisation</a:t>
            </a:r>
            <a:r>
              <a:rPr lang="en-GB" sz="2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ateliers de masque, etc.)</a:t>
            </a:r>
          </a:p>
          <a:p>
            <a:pPr marL="0" indent="0">
              <a:buNone/>
            </a:pPr>
            <a:r>
              <a:rPr lang="en-GB" sz="33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33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 </a:t>
            </a:r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Participation à des  :</a:t>
            </a:r>
          </a:p>
          <a:p>
            <a:r>
              <a:rPr lang="en-GB" sz="2595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Rencontres </a:t>
            </a:r>
            <a:r>
              <a:rPr lang="en-GB" sz="2595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Théâtrales</a:t>
            </a:r>
            <a:r>
              <a:rPr lang="en-GB" sz="2595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595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dans</a:t>
            </a:r>
            <a:r>
              <a:rPr lang="en-GB" sz="2595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la </a:t>
            </a:r>
          </a:p>
          <a:p>
            <a:pPr marL="0" indent="0">
              <a:buNone/>
            </a:pPr>
            <a:r>
              <a:rPr lang="en-GB" sz="2595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zone </a:t>
            </a:r>
            <a:r>
              <a:rPr lang="en-GB" sz="2595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Asie</a:t>
            </a:r>
            <a:r>
              <a:rPr lang="en-GB" sz="2595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</a:t>
            </a:r>
            <a:r>
              <a:rPr lang="en-GB" b="1" dirty="0" smtClean="0">
                <a:solidFill>
                  <a:srgbClr val="FF0000"/>
                </a:solidFill>
              </a:rPr>
              <a:t>Bangkok en 2013, Shanghai 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en 2014)</a:t>
            </a:r>
            <a:r>
              <a:rPr lang="en-GB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qui </a:t>
            </a:r>
            <a:r>
              <a:rPr lang="en-GB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réunit</a:t>
            </a:r>
            <a:r>
              <a:rPr lang="en-GB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plusieurs</a:t>
            </a:r>
            <a:r>
              <a:rPr lang="en-GB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Lycées</a:t>
            </a:r>
            <a:r>
              <a:rPr lang="en-GB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de la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Zone – </a:t>
            </a:r>
            <a:r>
              <a:rPr lang="en-GB" b="1" dirty="0" err="1" smtClean="0">
                <a:solidFill>
                  <a:srgbClr val="FF0000"/>
                </a:solidFill>
              </a:rPr>
              <a:t>Lycée</a:t>
            </a:r>
            <a:r>
              <a:rPr lang="en-GB" b="1" dirty="0" smtClean="0">
                <a:solidFill>
                  <a:srgbClr val="FF0000"/>
                </a:solidFill>
              </a:rPr>
              <a:t> de </a:t>
            </a:r>
            <a:r>
              <a:rPr lang="en-GB" b="1" dirty="0" err="1" smtClean="0">
                <a:solidFill>
                  <a:srgbClr val="FF0000"/>
                </a:solidFill>
              </a:rPr>
              <a:t>Pékin</a:t>
            </a:r>
            <a:r>
              <a:rPr lang="en-GB" b="1" dirty="0" smtClean="0">
                <a:solidFill>
                  <a:srgbClr val="FF0000"/>
                </a:solidFill>
              </a:rPr>
              <a:t>, Hanoi, Shanghai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Tokyo, </a:t>
            </a:r>
            <a:r>
              <a:rPr lang="en-GB" b="1" dirty="0" err="1" smtClean="0">
                <a:solidFill>
                  <a:srgbClr val="FF0000"/>
                </a:solidFill>
              </a:rPr>
              <a:t>Ventiane</a:t>
            </a:r>
            <a:r>
              <a:rPr lang="en-GB" b="1" dirty="0" smtClean="0">
                <a:solidFill>
                  <a:srgbClr val="FF0000"/>
                </a:solidFill>
              </a:rPr>
              <a:t>, </a:t>
            </a:r>
            <a:r>
              <a:rPr lang="en-GB" b="1" dirty="0" err="1" smtClean="0">
                <a:solidFill>
                  <a:srgbClr val="FF0000"/>
                </a:solidFill>
              </a:rPr>
              <a:t>Ho</a:t>
            </a:r>
            <a:r>
              <a:rPr lang="en-GB" b="1" dirty="0" smtClean="0">
                <a:solidFill>
                  <a:srgbClr val="FF0000"/>
                </a:solidFill>
              </a:rPr>
              <a:t> chi minh.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8797" y="2647951"/>
            <a:ext cx="5287928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9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Je </a:t>
            </a:r>
            <a:r>
              <a:rPr lang="en-GB" dirty="0" err="1" smtClean="0">
                <a:solidFill>
                  <a:srgbClr val="FFC000"/>
                </a:solidFill>
              </a:rPr>
              <a:t>construis</a:t>
            </a:r>
            <a:r>
              <a:rPr lang="en-GB" dirty="0" smtClean="0">
                <a:solidFill>
                  <a:srgbClr val="FFC000"/>
                </a:solidFill>
              </a:rPr>
              <a:t> le décor/la </a:t>
            </a:r>
            <a:r>
              <a:rPr lang="en-GB" dirty="0" err="1" smtClean="0">
                <a:solidFill>
                  <a:srgbClr val="FFC000"/>
                </a:solidFill>
              </a:rPr>
              <a:t>scénographie</a:t>
            </a:r>
            <a:r>
              <a:rPr lang="en-GB" dirty="0" smtClean="0">
                <a:solidFill>
                  <a:srgbClr val="FFC000"/>
                </a:solidFill>
              </a:rPr>
              <a:t> </a:t>
            </a:r>
            <a:r>
              <a:rPr lang="en-GB" dirty="0" smtClean="0">
                <a:solidFill>
                  <a:srgbClr val="C00000"/>
                </a:solidFill>
              </a:rPr>
              <a:t>: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J’APPRENDS A UTILISER LES OUTILS INFORMATIQUES POUR CREER UN DÉCOR/LES LUMIERES:  </a:t>
            </a:r>
            <a:r>
              <a:rPr lang="en-GB" dirty="0" smtClean="0">
                <a:solidFill>
                  <a:srgbClr val="FF0000"/>
                </a:solidFill>
              </a:rPr>
              <a:t>CREATEUR LUMIERE, CREATEUR SON, SCENOGRAPHE ETC. 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 J’APPRENDS CE QUI CONSTITUE UN SPECTACLE</a:t>
            </a:r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: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ACCESSOIRES, LUMIERES, EFFETS SONORES, ETC.</a:t>
            </a: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400" i="1" dirty="0" smtClean="0">
                <a:solidFill>
                  <a:srgbClr val="00B050"/>
                </a:solidFill>
              </a:rPr>
              <a:t>LA TETE DES AUTRES</a:t>
            </a:r>
            <a:r>
              <a:rPr lang="en-GB" sz="2400" dirty="0" smtClean="0">
                <a:solidFill>
                  <a:srgbClr val="00B05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(AUDITORIUM, MARS 2011)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PROJECTION DE LA CHAISE ELECTRIQUE D’ANDY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WARHOL – MUR DE FOND</a:t>
            </a: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879" y="3210013"/>
            <a:ext cx="4629150" cy="347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3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Je </a:t>
            </a:r>
            <a:r>
              <a:rPr lang="en-GB" dirty="0" err="1" smtClean="0">
                <a:solidFill>
                  <a:srgbClr val="FF0000"/>
                </a:solidFill>
              </a:rPr>
              <a:t>fais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partie</a:t>
            </a:r>
            <a:r>
              <a:rPr lang="en-GB" dirty="0" smtClean="0">
                <a:solidFill>
                  <a:srgbClr val="FF0000"/>
                </a:solidFill>
              </a:rPr>
              <a:t> d’un ensemble – je TRAVAILLE EN GROUPE:</a:t>
            </a:r>
            <a:br>
              <a:rPr lang="en-GB" dirty="0" smtClean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293" y="1272760"/>
            <a:ext cx="10353762" cy="369513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8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Je </a:t>
            </a:r>
            <a:r>
              <a:rPr lang="en-GB" sz="18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rencontre</a:t>
            </a:r>
            <a:r>
              <a:rPr lang="en-GB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des </a:t>
            </a:r>
            <a:r>
              <a:rPr lang="en-GB" sz="18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comédiens</a:t>
            </a:r>
            <a:endParaRPr lang="en-GB" sz="18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GB" sz="18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Ici</a:t>
            </a:r>
            <a:r>
              <a:rPr lang="en-GB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800" dirty="0" err="1">
                <a:solidFill>
                  <a:srgbClr val="00B050"/>
                </a:solidFill>
              </a:rPr>
              <a:t>C</a:t>
            </a:r>
            <a:r>
              <a:rPr lang="en-GB" sz="1800" dirty="0" err="1" smtClean="0">
                <a:solidFill>
                  <a:srgbClr val="00B050"/>
                </a:solidFill>
              </a:rPr>
              <a:t>ompagnie</a:t>
            </a:r>
            <a:r>
              <a:rPr lang="en-GB" sz="1800" dirty="0" smtClean="0">
                <a:solidFill>
                  <a:srgbClr val="00B050"/>
                </a:solidFill>
              </a:rPr>
              <a:t> du </a:t>
            </a:r>
          </a:p>
          <a:p>
            <a:pPr>
              <a:buFontTx/>
              <a:buChar char="-"/>
            </a:pPr>
            <a:r>
              <a:rPr lang="en-GB" sz="1800" dirty="0" err="1" smtClean="0">
                <a:solidFill>
                  <a:srgbClr val="00B050"/>
                </a:solidFill>
              </a:rPr>
              <a:t>Chemin</a:t>
            </a:r>
            <a:r>
              <a:rPr lang="en-GB" sz="1800" dirty="0" smtClean="0">
                <a:solidFill>
                  <a:srgbClr val="00B050"/>
                </a:solidFill>
              </a:rPr>
              <a:t> </a:t>
            </a:r>
            <a:r>
              <a:rPr lang="en-GB" sz="1800" dirty="0" err="1" smtClean="0">
                <a:solidFill>
                  <a:srgbClr val="00B050"/>
                </a:solidFill>
              </a:rPr>
              <a:t>Ordinaire</a:t>
            </a:r>
            <a:endParaRPr lang="en-GB" sz="1800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en-GB" sz="1800" dirty="0" smtClean="0">
                <a:solidFill>
                  <a:srgbClr val="0070C0"/>
                </a:solidFill>
              </a:rPr>
              <a:t>À Bangkok en 2011</a:t>
            </a:r>
            <a:endParaRPr lang="en-GB" sz="18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en-GB" sz="18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en-GB" sz="18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GB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Spectacle – </a:t>
            </a:r>
            <a:r>
              <a:rPr lang="en-GB" sz="18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La Tête des </a:t>
            </a:r>
            <a:r>
              <a:rPr lang="en-GB" sz="1800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autres</a:t>
            </a:r>
            <a:r>
              <a:rPr lang="en-GB" sz="18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8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– </a:t>
            </a:r>
            <a:r>
              <a:rPr lang="en-GB" sz="18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monté</a:t>
            </a:r>
            <a:r>
              <a:rPr lang="en-GB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en 2011 au LFI .</a:t>
            </a:r>
          </a:p>
          <a:p>
            <a:r>
              <a:rPr lang="en-GB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Je </a:t>
            </a:r>
            <a:r>
              <a:rPr lang="en-GB" sz="18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participe</a:t>
            </a:r>
            <a:r>
              <a:rPr lang="en-GB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à </a:t>
            </a:r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un blog </a:t>
            </a:r>
            <a:r>
              <a:rPr lang="en-GB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ou</a:t>
            </a:r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à un journal qui </a:t>
            </a:r>
            <a:r>
              <a:rPr lang="en-GB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rende</a:t>
            </a:r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compte</a:t>
            </a:r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des </a:t>
            </a:r>
            <a:r>
              <a:rPr lang="en-GB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activités</a:t>
            </a:r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du </a:t>
            </a:r>
            <a:r>
              <a:rPr lang="en-GB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groupe</a:t>
            </a:r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ou</a:t>
            </a:r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bien</a:t>
            </a:r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je </a:t>
            </a:r>
            <a:r>
              <a:rPr lang="en-GB" sz="18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monte</a:t>
            </a:r>
            <a:r>
              <a:rPr lang="en-GB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un spectacle et </a:t>
            </a:r>
            <a:r>
              <a:rPr lang="en-GB" sz="18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m’occupe</a:t>
            </a:r>
            <a:r>
              <a:rPr lang="en-GB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de la communication – journal de </a:t>
            </a:r>
            <a:r>
              <a:rPr lang="en-GB" sz="18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l’école</a:t>
            </a:r>
            <a:r>
              <a:rPr lang="en-GB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/site internet/…</a:t>
            </a:r>
            <a:endParaRPr lang="en-GB" sz="1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675" y="1667144"/>
            <a:ext cx="5783640" cy="37124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449" y="1656020"/>
            <a:ext cx="2514601" cy="377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6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Je </a:t>
            </a:r>
            <a:r>
              <a:rPr lang="en-GB" dirty="0" err="1" smtClean="0">
                <a:solidFill>
                  <a:srgbClr val="FF0000"/>
                </a:solidFill>
              </a:rPr>
              <a:t>découvre</a:t>
            </a:r>
            <a:r>
              <a:rPr lang="en-GB" dirty="0" smtClean="0">
                <a:solidFill>
                  <a:srgbClr val="FF0000"/>
                </a:solidFill>
              </a:rPr>
              <a:t> les formations qui </a:t>
            </a:r>
            <a:r>
              <a:rPr lang="en-GB" dirty="0" err="1" smtClean="0">
                <a:solidFill>
                  <a:srgbClr val="FF0000"/>
                </a:solidFill>
              </a:rPr>
              <a:t>mènent</a:t>
            </a:r>
            <a:r>
              <a:rPr lang="en-GB" dirty="0" smtClean="0">
                <a:solidFill>
                  <a:srgbClr val="FF0000"/>
                </a:solidFill>
              </a:rPr>
              <a:t> à </a:t>
            </a:r>
            <a:r>
              <a:rPr lang="en-GB" dirty="0" err="1" smtClean="0">
                <a:solidFill>
                  <a:srgbClr val="FF0000"/>
                </a:solidFill>
              </a:rPr>
              <a:t>travailler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dans</a:t>
            </a:r>
            <a:r>
              <a:rPr lang="en-GB" dirty="0" smtClean="0">
                <a:solidFill>
                  <a:srgbClr val="FF0000"/>
                </a:solidFill>
              </a:rPr>
              <a:t> le </a:t>
            </a:r>
            <a:r>
              <a:rPr lang="en-GB" dirty="0" err="1" smtClean="0">
                <a:solidFill>
                  <a:srgbClr val="FF0000"/>
                </a:solidFill>
              </a:rPr>
              <a:t>théâtre</a:t>
            </a:r>
            <a:r>
              <a:rPr lang="en-GB" dirty="0" smtClean="0">
                <a:solidFill>
                  <a:srgbClr val="FF0000"/>
                </a:solidFill>
              </a:rPr>
              <a:t>: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Les </a:t>
            </a:r>
            <a:r>
              <a:rPr lang="en-GB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métiers</a:t>
            </a:r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liés</a:t>
            </a:r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à </a:t>
            </a:r>
            <a:r>
              <a:rPr lang="en-GB" dirty="0" err="1" smtClean="0">
                <a:solidFill>
                  <a:srgbClr val="00B050"/>
                </a:solidFill>
              </a:rPr>
              <a:t>l’espace</a:t>
            </a:r>
            <a:r>
              <a:rPr lang="en-GB" dirty="0" smtClean="0">
                <a:solidFill>
                  <a:srgbClr val="00B050"/>
                </a:solidFill>
              </a:rPr>
              <a:t> de la scène </a:t>
            </a:r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(liaison avec les Arts </a:t>
            </a:r>
            <a:r>
              <a:rPr lang="en-GB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Plastiques</a:t>
            </a:r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le son, la lumière etc.)</a:t>
            </a:r>
          </a:p>
          <a:p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Les </a:t>
            </a:r>
            <a:r>
              <a:rPr lang="en-GB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métiers</a:t>
            </a:r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de </a:t>
            </a:r>
            <a:r>
              <a:rPr lang="en-GB" dirty="0" smtClean="0">
                <a:solidFill>
                  <a:srgbClr val="00B050"/>
                </a:solidFill>
              </a:rPr>
              <a:t>la communication </a:t>
            </a:r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 </a:t>
            </a:r>
            <a:r>
              <a:rPr lang="en-GB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journalistes</a:t>
            </a:r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attachés de </a:t>
            </a:r>
            <a:r>
              <a:rPr lang="en-GB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presse</a:t>
            </a:r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etc. ).</a:t>
            </a:r>
          </a:p>
          <a:p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Les </a:t>
            </a:r>
            <a:r>
              <a:rPr lang="en-GB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métiers</a:t>
            </a:r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qui </a:t>
            </a:r>
            <a:r>
              <a:rPr lang="en-GB" dirty="0" err="1" smtClean="0">
                <a:solidFill>
                  <a:srgbClr val="00B050"/>
                </a:solidFill>
              </a:rPr>
              <a:t>produisent</a:t>
            </a:r>
            <a:r>
              <a:rPr lang="en-GB" dirty="0" smtClean="0">
                <a:solidFill>
                  <a:srgbClr val="00B050"/>
                </a:solidFill>
              </a:rPr>
              <a:t> les spectacles </a:t>
            </a:r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</a:t>
            </a:r>
            <a:r>
              <a:rPr lang="en-GB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gestion</a:t>
            </a:r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droit du spectacle etc.)</a:t>
            </a:r>
          </a:p>
          <a:p>
            <a:endParaRPr lang="en-GB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124" y="3970638"/>
            <a:ext cx="4779776" cy="2688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4616" y="3970638"/>
            <a:ext cx="3718011" cy="278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0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FF0000"/>
                </a:solidFill>
              </a:rPr>
              <a:t>J’utilise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d’autres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compétences</a:t>
            </a:r>
            <a:r>
              <a:rPr lang="en-GB" dirty="0" smtClean="0">
                <a:solidFill>
                  <a:srgbClr val="FF0000"/>
                </a:solidFill>
              </a:rPr>
              <a:t> – </a:t>
            </a:r>
            <a:r>
              <a:rPr lang="en-GB" dirty="0" err="1" smtClean="0">
                <a:solidFill>
                  <a:srgbClr val="FF0000"/>
                </a:solidFill>
              </a:rPr>
              <a:t>vidéo</a:t>
            </a:r>
            <a:r>
              <a:rPr lang="en-GB" dirty="0" smtClean="0">
                <a:solidFill>
                  <a:srgbClr val="FF0000"/>
                </a:solidFill>
              </a:rPr>
              <a:t>/</a:t>
            </a:r>
            <a:r>
              <a:rPr lang="en-GB" dirty="0" err="1" smtClean="0">
                <a:solidFill>
                  <a:srgbClr val="FF0000"/>
                </a:solidFill>
              </a:rPr>
              <a:t>caméra</a:t>
            </a:r>
            <a:r>
              <a:rPr lang="en-GB" dirty="0" smtClean="0">
                <a:solidFill>
                  <a:srgbClr val="FF0000"/>
                </a:solidFill>
              </a:rPr>
              <a:t>: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Je </a:t>
            </a:r>
            <a:r>
              <a:rPr lang="en-GB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mets</a:t>
            </a:r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mes</a:t>
            </a:r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compétences</a:t>
            </a:r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artistiques</a:t>
            </a:r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au service d’un </a:t>
            </a:r>
            <a:r>
              <a:rPr lang="en-GB" sz="2400" dirty="0" err="1" smtClean="0">
                <a:solidFill>
                  <a:srgbClr val="FF0000"/>
                </a:solidFill>
              </a:rPr>
              <a:t>projet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commun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qui engage tout le </a:t>
            </a:r>
            <a:r>
              <a:rPr lang="en-GB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groupe</a:t>
            </a:r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 :</a:t>
            </a:r>
          </a:p>
          <a:p>
            <a:r>
              <a:rPr lang="en-GB" dirty="0" err="1" smtClean="0">
                <a:solidFill>
                  <a:srgbClr val="00B050"/>
                </a:solidFill>
              </a:rPr>
              <a:t>Musique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Arts </a:t>
            </a:r>
            <a:r>
              <a:rPr lang="en-GB" dirty="0" err="1" smtClean="0">
                <a:solidFill>
                  <a:srgbClr val="00B050"/>
                </a:solidFill>
              </a:rPr>
              <a:t>Plastiques</a:t>
            </a:r>
            <a:endParaRPr lang="en-GB" dirty="0" smtClean="0">
              <a:solidFill>
                <a:srgbClr val="00B050"/>
              </a:solidFill>
            </a:endParaRPr>
          </a:p>
          <a:p>
            <a:endParaRPr lang="en-GB" dirty="0" smtClean="0">
              <a:solidFill>
                <a:srgbClr val="00B050"/>
              </a:solidFill>
            </a:endParaRPr>
          </a:p>
          <a:p>
            <a:r>
              <a:rPr lang="en-GB" dirty="0" smtClean="0">
                <a:solidFill>
                  <a:srgbClr val="00B050"/>
                </a:solidFill>
              </a:rPr>
              <a:t>TICE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(</a:t>
            </a:r>
            <a:r>
              <a:rPr lang="en-GB" dirty="0" err="1" smtClean="0">
                <a:solidFill>
                  <a:srgbClr val="00B050"/>
                </a:solidFill>
              </a:rPr>
              <a:t>utiliser</a:t>
            </a:r>
            <a:r>
              <a:rPr lang="en-GB" dirty="0" smtClean="0">
                <a:solidFill>
                  <a:srgbClr val="00B050"/>
                </a:solidFill>
              </a:rPr>
              <a:t> la </a:t>
            </a:r>
            <a:r>
              <a:rPr lang="en-GB" dirty="0" err="1" smtClean="0">
                <a:solidFill>
                  <a:srgbClr val="00B050"/>
                </a:solidFill>
              </a:rPr>
              <a:t>vidéo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Sur scène)</a:t>
            </a:r>
          </a:p>
          <a:p>
            <a:endParaRPr lang="en-GB" dirty="0" smtClean="0">
              <a:solidFill>
                <a:srgbClr val="00B050"/>
              </a:solidFill>
            </a:endParaRPr>
          </a:p>
          <a:p>
            <a:endParaRPr lang="en-GB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542" y="2635478"/>
            <a:ext cx="4869262" cy="2743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443" y="3698788"/>
            <a:ext cx="3879103" cy="26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8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Je </a:t>
            </a:r>
            <a:r>
              <a:rPr lang="en-US" dirty="0" err="1" smtClean="0">
                <a:solidFill>
                  <a:srgbClr val="FF0000"/>
                </a:solidFill>
              </a:rPr>
              <a:t>dessine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crée</a:t>
            </a:r>
            <a:r>
              <a:rPr lang="en-US" dirty="0" smtClean="0">
                <a:solidFill>
                  <a:srgbClr val="FF0000"/>
                </a:solidFill>
              </a:rPr>
              <a:t> des costumes/</a:t>
            </a:r>
            <a:r>
              <a:rPr lang="en-US" dirty="0" err="1" smtClean="0">
                <a:solidFill>
                  <a:srgbClr val="FF0000"/>
                </a:solidFill>
              </a:rPr>
              <a:t>en</a:t>
            </a:r>
            <a:r>
              <a:rPr lang="en-US" dirty="0" smtClean="0">
                <a:solidFill>
                  <a:srgbClr val="FF0000"/>
                </a:solidFill>
              </a:rPr>
              <a:t> lien avec un </a:t>
            </a:r>
            <a:r>
              <a:rPr lang="en-US" dirty="0" err="1" smtClean="0">
                <a:solidFill>
                  <a:srgbClr val="FF0000"/>
                </a:solidFill>
              </a:rPr>
              <a:t>univers</a:t>
            </a:r>
            <a:r>
              <a:rPr lang="en-US" dirty="0" smtClean="0">
                <a:solidFill>
                  <a:srgbClr val="FF0000"/>
                </a:solidFill>
              </a:rPr>
              <a:t> 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627" y="4613189"/>
            <a:ext cx="4691792" cy="21218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43700" y="186227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9" y="3155092"/>
            <a:ext cx="2520778" cy="357994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031" y="1768907"/>
            <a:ext cx="4617596" cy="2772370"/>
          </a:xfrm>
        </p:spPr>
      </p:pic>
      <p:sp>
        <p:nvSpPr>
          <p:cNvPr id="10" name="TextBox 9"/>
          <p:cNvSpPr txBox="1"/>
          <p:nvPr/>
        </p:nvSpPr>
        <p:spPr>
          <a:xfrm>
            <a:off x="7306962" y="2627870"/>
            <a:ext cx="3623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        Je </a:t>
            </a:r>
            <a:r>
              <a:rPr lang="en-GB" dirty="0" err="1" smtClean="0">
                <a:solidFill>
                  <a:srgbClr val="00B0F0"/>
                </a:solidFill>
              </a:rPr>
              <a:t>crée</a:t>
            </a:r>
            <a:r>
              <a:rPr lang="en-GB" dirty="0" smtClean="0">
                <a:solidFill>
                  <a:srgbClr val="00B0F0"/>
                </a:solidFill>
              </a:rPr>
              <a:t> des costumes </a:t>
            </a:r>
            <a:r>
              <a:rPr lang="en-GB" dirty="0" err="1" smtClean="0">
                <a:solidFill>
                  <a:srgbClr val="00B0F0"/>
                </a:solidFill>
              </a:rPr>
              <a:t>en</a:t>
            </a:r>
            <a:r>
              <a:rPr lang="en-GB" dirty="0" smtClean="0">
                <a:solidFill>
                  <a:srgbClr val="00B0F0"/>
                </a:solidFill>
              </a:rPr>
              <a:t>      lien avec la </a:t>
            </a:r>
            <a:r>
              <a:rPr lang="en-GB" dirty="0" err="1" smtClean="0">
                <a:solidFill>
                  <a:srgbClr val="00B0F0"/>
                </a:solidFill>
              </a:rPr>
              <a:t>scénographie</a:t>
            </a:r>
            <a:r>
              <a:rPr lang="en-GB" dirty="0" smtClean="0">
                <a:solidFill>
                  <a:srgbClr val="00B0F0"/>
                </a:solidFill>
              </a:rPr>
              <a:t> de la pièce.</a:t>
            </a:r>
            <a:endParaRPr lang="en-GB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356</TotalTime>
  <Words>370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Bookman Old Style</vt:lpstr>
      <vt:lpstr>Rockwell</vt:lpstr>
      <vt:lpstr>Damask</vt:lpstr>
      <vt:lpstr>Théâtre </vt:lpstr>
      <vt:lpstr>jouer en toute liberté - Développer la confiance en soi - Savoir jouer avec son ou ses partenaires - Ne pas juger ni se juger    </vt:lpstr>
      <vt:lpstr>Je fais partie d’un festival/je participe au prix des lycéens dans le cadre du  HK French Theater Festival:</vt:lpstr>
      <vt:lpstr>Je participe À des Échanges avec les ateliers thÉÂtre des autres lycÉes d’Asie:</vt:lpstr>
      <vt:lpstr>Je construis le décor/la scénographie :</vt:lpstr>
      <vt:lpstr>Je fais partie d’un ensemble – je TRAVAILLE EN GROUPE: </vt:lpstr>
      <vt:lpstr>Je découvre les formations qui mènent à travailler dans le théâtre:</vt:lpstr>
      <vt:lpstr>J’utilise d’autres compétences – vidéo/caméra:</vt:lpstr>
      <vt:lpstr>Je dessine ou crée des costumes/en lien avec un univers :</vt:lpstr>
      <vt:lpstr>Création graPHique: Créer une affiche de théâtre.</vt:lpstr>
      <vt:lpstr>Rencontre, audace, exigence, creativité !</vt:lpstr>
    </vt:vector>
  </TitlesOfParts>
  <Company>French International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Arts du spectacle vivant théâtre</dc:title>
  <dc:creator>DUPUCH Christel</dc:creator>
  <cp:lastModifiedBy>ABBAL Laurent</cp:lastModifiedBy>
  <cp:revision>75</cp:revision>
  <dcterms:created xsi:type="dcterms:W3CDTF">2016-04-25T07:26:27Z</dcterms:created>
  <dcterms:modified xsi:type="dcterms:W3CDTF">2017-05-12T08:26:30Z</dcterms:modified>
</cp:coreProperties>
</file>